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6" r:id="rId3"/>
    <p:sldId id="273" r:id="rId4"/>
    <p:sldId id="277" r:id="rId5"/>
    <p:sldId id="274" r:id="rId6"/>
    <p:sldId id="275" r:id="rId7"/>
    <p:sldId id="276" r:id="rId8"/>
    <p:sldId id="279" r:id="rId9"/>
    <p:sldId id="280" r:id="rId10"/>
    <p:sldId id="281" r:id="rId11"/>
    <p:sldId id="282" r:id="rId12"/>
    <p:sldId id="283" r:id="rId13"/>
    <p:sldId id="272" r:id="rId14"/>
    <p:sldId id="285" r:id="rId15"/>
    <p:sldId id="286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36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8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63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883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75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56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51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12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3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3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0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3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84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4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7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01AB65C-AE66-4509-A867-D4FB20BBA0C1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4130E97-264E-4AF6-8531-402C723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49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AEF3DF8-9089-6E46-9EDE-29B21262D188}"/>
              </a:ext>
            </a:extLst>
          </p:cNvPr>
          <p:cNvSpPr/>
          <p:nvPr/>
        </p:nvSpPr>
        <p:spPr>
          <a:xfrm>
            <a:off x="6796797" y="268854"/>
            <a:ext cx="4149625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CC00"/>
                </a:solidFill>
                <a:latin typeface="Times" pitchFamily="2" charset="0"/>
              </a:rPr>
              <a:t>TO  OUR</a:t>
            </a:r>
            <a:endParaRPr lang="en-US" sz="70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CC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0F23AA-FB1D-3F49-899C-109B0B2E68C7}"/>
              </a:ext>
            </a:extLst>
          </p:cNvPr>
          <p:cNvSpPr/>
          <p:nvPr/>
        </p:nvSpPr>
        <p:spPr>
          <a:xfrm>
            <a:off x="2215211" y="1296611"/>
            <a:ext cx="7359514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CC00"/>
                </a:solidFill>
                <a:latin typeface="Times" pitchFamily="2" charset="0"/>
              </a:rPr>
              <a:t> PRESENTATION</a:t>
            </a:r>
            <a:endParaRPr lang="en-US" sz="70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FFCC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CC9CB-1A0A-F642-939F-900F63267041}"/>
              </a:ext>
            </a:extLst>
          </p:cNvPr>
          <p:cNvSpPr txBox="1"/>
          <p:nvPr/>
        </p:nvSpPr>
        <p:spPr>
          <a:xfrm>
            <a:off x="8536209" y="4311878"/>
            <a:ext cx="29370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CC00"/>
                </a:solidFill>
              </a:rPr>
              <a:t>CLASS: SE1425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8F7BAD-2B6C-7843-8AF4-6ADA5A7A401A}"/>
              </a:ext>
            </a:extLst>
          </p:cNvPr>
          <p:cNvSpPr/>
          <p:nvPr/>
        </p:nvSpPr>
        <p:spPr>
          <a:xfrm>
            <a:off x="1758393" y="231364"/>
            <a:ext cx="507542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CC00"/>
                </a:solidFill>
                <a:latin typeface="Times" pitchFamily="2" charset="0"/>
              </a:rPr>
              <a:t>WELCOME</a:t>
            </a:r>
            <a:endParaRPr lang="en-US" sz="70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rgbClr val="FFCC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E97A50-7ED4-B145-BA96-A071ED52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376" y="5381777"/>
            <a:ext cx="7613185" cy="12448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B2750D-6038-4C7F-B311-EE2E3B74429F}"/>
              </a:ext>
            </a:extLst>
          </p:cNvPr>
          <p:cNvSpPr txBox="1"/>
          <p:nvPr/>
        </p:nvSpPr>
        <p:spPr>
          <a:xfrm>
            <a:off x="4424706" y="3169386"/>
            <a:ext cx="8099913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S</a:t>
            </a:r>
            <a:r>
              <a:rPr lang="en-US" sz="1800" dirty="0">
                <a:solidFill>
                  <a:srgbClr val="FFCC00"/>
                </a:solidFill>
                <a:effectLst/>
                <a:latin typeface="Noto Sans"/>
                <a:ea typeface="Yu Mincho" panose="02020400000000000000" pitchFamily="18" charset="-128"/>
              </a:rPr>
              <a:t>ystem had been designed with team includes 3 members(1 leader &amp; 2 partners):</a:t>
            </a:r>
          </a:p>
          <a:p>
            <a:pPr marL="342900" marR="0" indent="-3429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dirty="0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Nguyen </a:t>
            </a:r>
            <a:r>
              <a:rPr lang="en-US" dirty="0" err="1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Trung</a:t>
            </a:r>
            <a:r>
              <a:rPr lang="en-US" dirty="0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Thinh</a:t>
            </a:r>
            <a:r>
              <a:rPr lang="en-US" dirty="0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 © (SE140344)</a:t>
            </a:r>
          </a:p>
          <a:p>
            <a:pPr marL="342900" marR="0" indent="-3429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dirty="0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Le Duc Minh </a:t>
            </a:r>
            <a:r>
              <a:rPr lang="en-US" dirty="0" err="1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Thien</a:t>
            </a:r>
            <a:r>
              <a:rPr lang="en-US" dirty="0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 (SE140995)</a:t>
            </a:r>
          </a:p>
          <a:p>
            <a:pPr marL="342900" marR="0" indent="-3429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1800" dirty="0">
                <a:solidFill>
                  <a:srgbClr val="FFCC00"/>
                </a:solidFill>
                <a:effectLst/>
                <a:latin typeface="Noto Sans"/>
                <a:ea typeface="Yu Mincho" panose="02020400000000000000" pitchFamily="18" charset="-128"/>
              </a:rPr>
              <a:t>Nguy</a:t>
            </a:r>
            <a:r>
              <a:rPr lang="en-US" dirty="0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en Duc </a:t>
            </a:r>
            <a:r>
              <a:rPr lang="en-US" dirty="0" err="1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Huy</a:t>
            </a:r>
            <a:r>
              <a:rPr lang="en-US" dirty="0">
                <a:solidFill>
                  <a:srgbClr val="FFCC00"/>
                </a:solidFill>
                <a:latin typeface="Noto Sans"/>
                <a:ea typeface="Yu Mincho" panose="02020400000000000000" pitchFamily="18" charset="-128"/>
              </a:rPr>
              <a:t> (SE140422)</a:t>
            </a:r>
            <a:endParaRPr lang="en-US" sz="1800" dirty="0">
              <a:solidFill>
                <a:srgbClr val="FFCC00"/>
              </a:solidFill>
              <a:effectLst/>
              <a:latin typeface="Noto Sans"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456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66205"/>
            <a:ext cx="7344800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8403"/>
            <a:ext cx="12060780" cy="279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1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99" y="374573"/>
            <a:ext cx="5718841" cy="6088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922" y="3084722"/>
            <a:ext cx="5640951" cy="33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C3DAC-6C53-B04C-8187-7F7B7187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076" y="-342144"/>
            <a:ext cx="5210473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CBE761-2045-CE4B-B924-D26556E3C840}"/>
              </a:ext>
            </a:extLst>
          </p:cNvPr>
          <p:cNvSpPr/>
          <p:nvPr/>
        </p:nvSpPr>
        <p:spPr>
          <a:xfrm>
            <a:off x="105959" y="1159137"/>
            <a:ext cx="48299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rgbClr val="EED547"/>
                  </a:solidFill>
                  <a:prstDash val="solid"/>
                </a:ln>
                <a:solidFill>
                  <a:srgbClr val="EED547"/>
                </a:solidFill>
                <a:latin typeface="Times" pitchFamily="2" charset="0"/>
                <a:cs typeface="Apple Chancery" panose="03020702040506060504" pitchFamily="66" charset="-79"/>
              </a:rPr>
              <a:t>THANK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12EBA9-7B42-F243-8C51-6BA6FEF7EBB3}"/>
              </a:ext>
            </a:extLst>
          </p:cNvPr>
          <p:cNvSpPr/>
          <p:nvPr/>
        </p:nvSpPr>
        <p:spPr>
          <a:xfrm>
            <a:off x="1106954" y="293739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rgbClr val="EED547"/>
                  </a:solidFill>
                  <a:prstDash val="solid"/>
                </a:ln>
                <a:solidFill>
                  <a:srgbClr val="EED547"/>
                </a:solidFill>
                <a:latin typeface="Times" pitchFamily="2" charset="0"/>
                <a:cs typeface="Apple Chancery" panose="03020702040506060504" pitchFamily="66" charset="-79"/>
              </a:rPr>
              <a:t>FOR  YOUR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7C7951-66DE-804B-84CF-02E0C6ACBCEE}"/>
              </a:ext>
            </a:extLst>
          </p:cNvPr>
          <p:cNvSpPr/>
          <p:nvPr/>
        </p:nvSpPr>
        <p:spPr>
          <a:xfrm>
            <a:off x="1651228" y="4715655"/>
            <a:ext cx="65694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rgbClr val="EED547"/>
                  </a:solidFill>
                  <a:prstDash val="solid"/>
                </a:ln>
                <a:solidFill>
                  <a:srgbClr val="EED547"/>
                </a:solidFill>
                <a:latin typeface="Times" pitchFamily="2" charset="0"/>
                <a:cs typeface="Apple Chancery" panose="03020702040506060504" pitchFamily="66" charset="-79"/>
              </a:rPr>
              <a:t>LISTENING!!</a:t>
            </a:r>
          </a:p>
        </p:txBody>
      </p:sp>
    </p:spTree>
    <p:extLst>
      <p:ext uri="{BB962C8B-B14F-4D97-AF65-F5344CB8AC3E}">
        <p14:creationId xmlns:p14="http://schemas.microsoft.com/office/powerpoint/2010/main" val="394832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32" y="310907"/>
            <a:ext cx="4848902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1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46" y="2900432"/>
            <a:ext cx="5680454" cy="13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7213"/>
          <a:stretch/>
        </p:blipFill>
        <p:spPr>
          <a:xfrm>
            <a:off x="174171" y="260081"/>
            <a:ext cx="5904412" cy="38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93" y="2907486"/>
            <a:ext cx="6688183" cy="37333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3D2227-4A2A-4220-B573-C7BCC6C22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078" y="260081"/>
            <a:ext cx="3805951" cy="1429382"/>
          </a:xfrm>
        </p:spPr>
        <p:txBody>
          <a:bodyPr/>
          <a:lstStyle/>
          <a:p>
            <a:pPr marR="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 smtClean="0">
                <a:effectLst/>
                <a:latin typeface="Noto Sans"/>
                <a:ea typeface="Yu Mincho" panose="02020400000000000000" pitchFamily="18" charset="-128"/>
              </a:rPr>
              <a:t>DI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405C-3112-4F04-9685-FFF89F832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74848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US" sz="6600" cap="all" spc="150" dirty="0">
                <a:solidFill>
                  <a:srgbClr val="FFCC00"/>
                </a:solidFill>
                <a:effectLst/>
                <a:latin typeface="Cambria" panose="02040503050406030204" pitchFamily="18" charset="0"/>
                <a:ea typeface="Yu Gothic Light" panose="020B0300000000000000" pitchFamily="34" charset="-128"/>
                <a:cs typeface="Cambria" panose="02040503050406030204" pitchFamily="18" charset="0"/>
              </a:rPr>
              <a:t>Detail Specification</a:t>
            </a:r>
            <a:r>
              <a:rPr lang="en-US" sz="1800" cap="all" spc="150" dirty="0">
                <a:solidFill>
                  <a:srgbClr val="44546A"/>
                </a:solidFill>
                <a:effectLst/>
                <a:latin typeface="Cambria" panose="02040503050406030204" pitchFamily="18" charset="0"/>
                <a:ea typeface="Yu Gothic Light" panose="020B0300000000000000" pitchFamily="34" charset="-128"/>
                <a:cs typeface="Cambria" panose="02040503050406030204" pitchFamily="18" charset="0"/>
              </a:rPr>
              <a:t/>
            </a:r>
            <a:br>
              <a:rPr lang="en-US" sz="1800" cap="all" spc="150" dirty="0">
                <a:solidFill>
                  <a:srgbClr val="44546A"/>
                </a:solidFill>
                <a:effectLst/>
                <a:latin typeface="Cambria" panose="02040503050406030204" pitchFamily="18" charset="0"/>
                <a:ea typeface="Yu Gothic Light" panose="020B0300000000000000" pitchFamily="34" charset="-128"/>
                <a:cs typeface="Cambria" panose="02040503050406030204" pitchFamily="18" charset="0"/>
              </a:rPr>
            </a:br>
            <a:r>
              <a:rPr lang="en-US" sz="3100" dirty="0" err="1">
                <a:effectLst/>
                <a:latin typeface="Noto Sans"/>
                <a:ea typeface="Yu Mincho" panose="02020400000000000000" pitchFamily="18" charset="-128"/>
              </a:rPr>
              <a:t>Jungtin</a:t>
            </a:r>
            <a:r>
              <a:rPr lang="en-US" sz="3100" dirty="0">
                <a:effectLst/>
                <a:latin typeface="Noto Sans"/>
                <a:ea typeface="Yu Mincho" panose="02020400000000000000" pitchFamily="18" charset="-128"/>
              </a:rPr>
              <a:t> Shoes Shop – version 2020</a:t>
            </a:r>
            <a:r>
              <a:rPr lang="en-US" sz="1800" dirty="0">
                <a:effectLst/>
                <a:latin typeface="Noto Sans"/>
                <a:ea typeface="Yu Mincho" panose="02020400000000000000" pitchFamily="18" charset="-128"/>
              </a:rPr>
              <a:t/>
            </a:r>
            <a:br>
              <a:rPr lang="en-US" sz="1800" dirty="0">
                <a:effectLst/>
                <a:latin typeface="Noto Sans"/>
                <a:ea typeface="Yu Mincho" panose="02020400000000000000" pitchFamily="18" charset="-128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E923C-5A8A-4CDD-A9CE-0EF232F89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686" y="1943097"/>
            <a:ext cx="9440034" cy="4035671"/>
          </a:xfrm>
        </p:spPr>
        <p:txBody>
          <a:bodyPr>
            <a:normAutofit/>
          </a:bodyPr>
          <a:lstStyle/>
          <a:p>
            <a:pPr algn="l"/>
            <a:r>
              <a:rPr lang="en-US" sz="3200" b="1" u="sng" kern="0" dirty="0">
                <a:solidFill>
                  <a:srgbClr val="FFCC00"/>
                </a:solidFill>
                <a:effectLst/>
                <a:latin typeface="Playfair Display"/>
                <a:ea typeface="Yu Gothic Light" panose="020B0300000000000000" pitchFamily="34" charset="-128"/>
                <a:cs typeface="Times New Roman" panose="02020603050405020304" pitchFamily="18" charset="0"/>
              </a:rPr>
              <a:t>Table of Contents:</a:t>
            </a:r>
            <a:endParaRPr lang="en-US" sz="2400" dirty="0">
              <a:effectLst/>
              <a:latin typeface="Times" panose="02020603050405020304" pitchFamily="18" charset="0"/>
              <a:ea typeface="Yu Mincho" panose="02020400000000000000" pitchFamily="18" charset="-128"/>
              <a:cs typeface="Times" panose="02020603050405020304" pitchFamily="18" charset="0"/>
            </a:endParaRPr>
          </a:p>
          <a:p>
            <a:pPr marL="342900" marR="0" lvl="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" panose="02020603050405020304" pitchFamily="18" charset="0"/>
                <a:ea typeface="Yu Mincho" panose="02020400000000000000" pitchFamily="18" charset="-128"/>
                <a:cs typeface="Times" panose="02020603050405020304" pitchFamily="18" charset="0"/>
              </a:rPr>
              <a:t>Case study</a:t>
            </a:r>
          </a:p>
          <a:p>
            <a:pPr marL="342900" marR="0" lvl="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" panose="02020603050405020304" pitchFamily="18" charset="0"/>
                <a:ea typeface="Yu Mincho" panose="02020400000000000000" pitchFamily="18" charset="-128"/>
                <a:cs typeface="Times" panose="02020603050405020304" pitchFamily="18" charset="0"/>
              </a:rPr>
              <a:t>Database design</a:t>
            </a:r>
          </a:p>
          <a:p>
            <a:pPr marL="342900" marR="0" lvl="0" indent="-3429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" panose="02020603050405020304" pitchFamily="18" charset="0"/>
                <a:ea typeface="Yu Mincho" panose="02020400000000000000" pitchFamily="18" charset="-128"/>
                <a:cs typeface="Times" panose="02020603050405020304" pitchFamily="18" charset="0"/>
              </a:rPr>
              <a:t>System design </a:t>
            </a:r>
          </a:p>
          <a:p>
            <a:pPr marL="342900" marR="0" lvl="0" indent="-342900" algn="l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Times" panose="02020603050405020304" pitchFamily="18" charset="0"/>
                <a:ea typeface="Yu Mincho" panose="02020400000000000000" pitchFamily="18" charset="-128"/>
                <a:cs typeface="Times" panose="02020603050405020304" pitchFamily="18" charset="0"/>
              </a:rPr>
              <a:t>Demo</a:t>
            </a:r>
            <a:endParaRPr lang="en-US" sz="2400" b="1" u="sng" kern="0" dirty="0">
              <a:solidFill>
                <a:srgbClr val="0D0D0D"/>
              </a:solidFill>
              <a:effectLst/>
              <a:latin typeface="Playfair Display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50E67-1513-49C8-9E80-EB32357B9C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56919" y="1971513"/>
            <a:ext cx="5149362" cy="360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4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4E00E-45B0-4499-8CFC-0193A264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CC00"/>
                </a:solidFill>
              </a:rPr>
              <a:t>1.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D2227-4A2A-4220-B573-C7BCC6C22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Noto Sans"/>
                <a:ea typeface="Yu Mincho" panose="02020400000000000000" pitchFamily="18" charset="-128"/>
              </a:rPr>
              <a:t>This is a web application intended for small shoes shops. The system is designed for simple customer target, with functions such as product management, order management for managers, admin.</a:t>
            </a:r>
          </a:p>
          <a:p>
            <a:pPr marR="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Noto Sans"/>
                <a:ea typeface="Yu Mincho" panose="02020400000000000000" pitchFamily="18" charset="-128"/>
              </a:rPr>
              <a:t>And in addition, the customer-friendly interface allows research, viewing, surfing to find out information about the product hence promote purchases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4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B39C-704A-4401-AE14-58A0BFD2C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48" y="-422396"/>
            <a:ext cx="10353762" cy="97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147E-8D75-4BBE-8FA7-F6D6276A2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64" y="659788"/>
            <a:ext cx="10353762" cy="4058751"/>
          </a:xfrm>
        </p:spPr>
        <p:txBody>
          <a:bodyPr/>
          <a:lstStyle/>
          <a:p>
            <a:r>
              <a:rPr lang="en-US" dirty="0"/>
              <a:t>System includes 3 actor:  </a:t>
            </a:r>
            <a:r>
              <a:rPr lang="en-US" dirty="0">
                <a:solidFill>
                  <a:srgbClr val="FFCC00"/>
                </a:solidFill>
              </a:rPr>
              <a:t>Admin, manager, customer</a:t>
            </a:r>
          </a:p>
          <a:p>
            <a:r>
              <a:rPr lang="en-US" dirty="0"/>
              <a:t>The features offered in the system:</a:t>
            </a:r>
          </a:p>
          <a:p>
            <a:pPr marL="36900" indent="0">
              <a:buNone/>
            </a:pPr>
            <a:r>
              <a:rPr lang="en-US" dirty="0"/>
              <a:t>           </a:t>
            </a:r>
            <a:r>
              <a:rPr lang="en-US" dirty="0" smtClean="0"/>
              <a:t>Login / Register (for manager)</a:t>
            </a:r>
          </a:p>
          <a:p>
            <a:pPr marL="36900" indent="0">
              <a:buNone/>
            </a:pPr>
            <a:r>
              <a:rPr lang="en-US" dirty="0" smtClean="0"/>
              <a:t>	     Manage Account (CRUD)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	     Manage </a:t>
            </a:r>
            <a:r>
              <a:rPr lang="en-US" dirty="0"/>
              <a:t>Product </a:t>
            </a:r>
            <a:r>
              <a:rPr lang="en-US" dirty="0" smtClean="0"/>
              <a:t>(CRUD)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   Shopping </a:t>
            </a:r>
            <a:r>
              <a:rPr lang="en-US" dirty="0" smtClean="0"/>
              <a:t>Cart (Add Item, Remove Item, View Cart)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           </a:t>
            </a:r>
            <a:r>
              <a:rPr lang="en-US" smtClean="0"/>
              <a:t>Manage Invoice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F5ED-97FC-4E11-BF34-37746F36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01" y="1591407"/>
            <a:ext cx="290145" cy="29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60011-8FEE-44D5-A208-1FE6A4D7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01" y="2025247"/>
            <a:ext cx="290145" cy="294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ECAF5-1C11-41F2-B8AC-210DC543E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97" y="2466662"/>
            <a:ext cx="290145" cy="294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3FC6C-2BF7-4E42-9771-75B7917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00" y="2938053"/>
            <a:ext cx="290145" cy="294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450C8-666E-4B43-960C-5559C8F20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98" y="3358188"/>
            <a:ext cx="290145" cy="2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A001-3766-408D-83E4-CEB747A8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CC00"/>
                </a:solidFill>
              </a:rPr>
              <a:t>2.Database Design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048EB4-DA3A-443D-9676-75CAABEE589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08" y="1749669"/>
            <a:ext cx="7649307" cy="4255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69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B985-2A90-4D63-B4E0-715AFFD07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65" y="409942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>
                <a:solidFill>
                  <a:srgbClr val="FFCC00"/>
                </a:solidFill>
              </a:rPr>
              <a:t>3.System Design:</a:t>
            </a:r>
            <a:br>
              <a:rPr lang="en-US" sz="4800" dirty="0">
                <a:solidFill>
                  <a:srgbClr val="FFCC00"/>
                </a:solidFill>
              </a:rPr>
            </a:br>
            <a:r>
              <a:rPr lang="en-US" sz="4800" dirty="0">
                <a:solidFill>
                  <a:srgbClr val="FFCC00"/>
                </a:solidFill>
              </a:rPr>
              <a:t> - </a:t>
            </a:r>
            <a:r>
              <a:rPr lang="en-US" sz="2700" dirty="0">
                <a:solidFill>
                  <a:srgbClr val="FFCC00"/>
                </a:solidFill>
              </a:rPr>
              <a:t>Use case diagram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83E07D-536B-47E6-8FC6-B3B0AB28593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3"/>
          <a:stretch/>
        </p:blipFill>
        <p:spPr bwMode="auto">
          <a:xfrm>
            <a:off x="1134209" y="1591409"/>
            <a:ext cx="9544264" cy="5266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742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39D3-1EF2-4D36-84DE-89809A1C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95" y="354624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CC00"/>
                </a:solidFill>
              </a:rPr>
              <a:t>- Class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EA6524-7263-4DD8-A354-7F8986A85B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75" y="1406037"/>
            <a:ext cx="9592409" cy="5178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619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39D3-1EF2-4D36-84DE-89809A1C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605050" y="2550032"/>
            <a:ext cx="2500280" cy="1955868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FCC00"/>
                </a:solidFill>
              </a:rPr>
              <a:t>Demo</a:t>
            </a:r>
            <a:endParaRPr lang="en-US" sz="6000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8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23" y="132201"/>
            <a:ext cx="7752637" cy="65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180</TotalTime>
  <Words>201</Words>
  <Application>Microsoft Office PowerPoint</Application>
  <PresentationFormat>Widescreen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Apple Chancery</vt:lpstr>
      <vt:lpstr>Yu Gothic Light</vt:lpstr>
      <vt:lpstr>Yu Mincho</vt:lpstr>
      <vt:lpstr>Calisto MT</vt:lpstr>
      <vt:lpstr>Cambria</vt:lpstr>
      <vt:lpstr>Noto Sans</vt:lpstr>
      <vt:lpstr>Playfair Display</vt:lpstr>
      <vt:lpstr>Times</vt:lpstr>
      <vt:lpstr>Times New Roman</vt:lpstr>
      <vt:lpstr>Trebuchet MS</vt:lpstr>
      <vt:lpstr>Wingdings 2</vt:lpstr>
      <vt:lpstr>Slate</vt:lpstr>
      <vt:lpstr>PowerPoint Presentation</vt:lpstr>
      <vt:lpstr>Detail Specification Jungtin Shoes Shop – version 2020 </vt:lpstr>
      <vt:lpstr>1. Case Study</vt:lpstr>
      <vt:lpstr>PowerPoint Presentation</vt:lpstr>
      <vt:lpstr>2.Database Design</vt:lpstr>
      <vt:lpstr>3.System Design:  - Use case diagram </vt:lpstr>
      <vt:lpstr>- Class Diagram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ilaptop</cp:lastModifiedBy>
  <cp:revision>32</cp:revision>
  <dcterms:created xsi:type="dcterms:W3CDTF">2020-11-16T16:18:34Z</dcterms:created>
  <dcterms:modified xsi:type="dcterms:W3CDTF">2020-11-19T06:23:08Z</dcterms:modified>
</cp:coreProperties>
</file>